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83" r:id="rId4"/>
    <p:sldId id="290" r:id="rId5"/>
    <p:sldId id="292" r:id="rId6"/>
    <p:sldId id="296" r:id="rId7"/>
    <p:sldId id="297" r:id="rId8"/>
    <p:sldId id="293" r:id="rId9"/>
    <p:sldId id="294" r:id="rId10"/>
    <p:sldId id="288" r:id="rId11"/>
    <p:sldId id="320" r:id="rId12"/>
    <p:sldId id="298" r:id="rId13"/>
    <p:sldId id="929" r:id="rId14"/>
    <p:sldId id="930" r:id="rId15"/>
    <p:sldId id="924" r:id="rId16"/>
    <p:sldId id="922" r:id="rId17"/>
    <p:sldId id="927" r:id="rId18"/>
    <p:sldId id="932" r:id="rId19"/>
    <p:sldId id="935" r:id="rId20"/>
    <p:sldId id="316" r:id="rId21"/>
    <p:sldId id="936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whirls are complex phenomena that we are just understanding and, only recently, can model.</a:t>
            </a:r>
          </a:p>
          <a:p>
            <a:endParaRPr lang="en-US" dirty="0"/>
          </a:p>
          <a:p>
            <a:r>
              <a:rPr lang="en-US" dirty="0"/>
              <a:t>This is an example where we have engineered slots in walls that inspire </a:t>
            </a:r>
            <a:r>
              <a:rPr lang="en-US" dirty="0" err="1"/>
              <a:t>vortical</a:t>
            </a:r>
            <a:r>
              <a:rPr lang="en-US" dirty="0"/>
              <a:t> flow in the inner chamber. The plume accelerates upward and, therefore, entrains fluid. The slots provide a large-scale clockwise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g"/><Relationship Id="rId13" Type="http://schemas.openxmlformats.org/officeDocument/2006/relationships/image" Target="../media/image62.png"/><Relationship Id="rId3" Type="http://schemas.microsoft.com/office/2007/relationships/media" Target="../media/media3.mpg"/><Relationship Id="rId7" Type="http://schemas.microsoft.com/office/2007/relationships/media" Target="../media/media5.mpg"/><Relationship Id="rId12" Type="http://schemas.openxmlformats.org/officeDocument/2006/relationships/image" Target="../media/image61.png"/><Relationship Id="rId2" Type="http://schemas.openxmlformats.org/officeDocument/2006/relationships/video" Target="../media/media2.mpg"/><Relationship Id="rId16" Type="http://schemas.openxmlformats.org/officeDocument/2006/relationships/image" Target="../media/image65.png"/><Relationship Id="rId1" Type="http://schemas.microsoft.com/office/2007/relationships/media" Target="../media/media2.mpg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12.xml"/><Relationship Id="rId5" Type="http://schemas.microsoft.com/office/2007/relationships/media" Target="../media/media4.mp4"/><Relationship Id="rId15" Type="http://schemas.openxmlformats.org/officeDocument/2006/relationships/image" Target="../media/image64.png"/><Relationship Id="rId10" Type="http://schemas.openxmlformats.org/officeDocument/2006/relationships/video" Target="../media/media6.mp4"/><Relationship Id="rId4" Type="http://schemas.openxmlformats.org/officeDocument/2006/relationships/video" Target="../media/media3.mpg"/><Relationship Id="rId9" Type="http://schemas.microsoft.com/office/2007/relationships/media" Target="../media/media6.mp4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3.mpg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6" Type="http://schemas.openxmlformats.org/officeDocument/2006/relationships/video" Target="../media/media8.mpg"/><Relationship Id="rId11" Type="http://schemas.openxmlformats.org/officeDocument/2006/relationships/image" Target="../media/image67.png"/><Relationship Id="rId5" Type="http://schemas.microsoft.com/office/2007/relationships/media" Target="../media/media8.mpg"/><Relationship Id="rId10" Type="http://schemas.openxmlformats.org/officeDocument/2006/relationships/image" Target="../media/image62.png"/><Relationship Id="rId4" Type="http://schemas.openxmlformats.org/officeDocument/2006/relationships/video" Target="../media/media3.mp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10.mpg"/><Relationship Id="rId7" Type="http://schemas.openxmlformats.org/officeDocument/2006/relationships/image" Target="../media/image6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0.mp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7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12" Type="http://schemas.openxmlformats.org/officeDocument/2006/relationships/image" Target="../media/image52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tiff"/><Relationship Id="rId5" Type="http://schemas.openxmlformats.org/officeDocument/2006/relationships/image" Target="../media/image45.tiff"/><Relationship Id="rId10" Type="http://schemas.openxmlformats.org/officeDocument/2006/relationships/image" Target="../media/image50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tiff"/><Relationship Id="rId4" Type="http://schemas.openxmlformats.org/officeDocument/2006/relationships/image" Target="../media/image5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6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Multi-physics Flow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08713" y="3429000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646" y="645544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Impinging Jet DNS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 in cross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617" y="652597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Whirling behavior</a:t>
            </a:r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441" y="357433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Helium plume (low-/high-order)</a:t>
            </a:r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13" y="4165054"/>
            <a:ext cx="2980595" cy="2079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502" y="64712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 </a:t>
            </a:r>
            <a:r>
              <a:rPr lang="en-US" dirty="0" err="1"/>
              <a:t>backstep</a:t>
            </a:r>
            <a:endParaRPr lang="en-US" dirty="0"/>
          </a:p>
        </p:txBody>
      </p:sp>
      <p:pic>
        <p:nvPicPr>
          <p:cNvPr id="14" name="25C_Vort_Yplus_twoPlane_16fps">
            <a:hlinkClick r:id="" action="ppaction://media"/>
            <a:extLst>
              <a:ext uri="{FF2B5EF4-FFF2-40B4-BE49-F238E27FC236}">
                <a16:creationId xmlns:a16="http://schemas.microsoft.com/office/drawing/2014/main" id="{AEEF7010-C64B-F94F-B537-295542A6D9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77959" y="4325617"/>
            <a:ext cx="2980595" cy="18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Modeling Whirling-like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Idealized chamber in which swirl is provided by selective wall placement in the experimental design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Gap varied between 10, 20, and 40 cm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Objective: Can the onset of swirl be predicted? What is the strength?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1871" y="6457789"/>
            <a:ext cx="332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Volume rendered mixture fraction</a:t>
            </a:r>
          </a:p>
        </p:txBody>
      </p:sp>
      <p:pic>
        <p:nvPicPr>
          <p:cNvPr id="12" name="1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710" y="2930847"/>
            <a:ext cx="3014506" cy="3429000"/>
          </a:xfrm>
          <a:prstGeom prst="rect">
            <a:avLst/>
          </a:prstGeom>
        </p:spPr>
      </p:pic>
      <p:pic>
        <p:nvPicPr>
          <p:cNvPr id="13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3437" y="2930847"/>
            <a:ext cx="3089868" cy="3429000"/>
          </a:xfrm>
          <a:prstGeom prst="rect">
            <a:avLst/>
          </a:prstGeom>
        </p:spPr>
      </p:pic>
      <p:pic>
        <p:nvPicPr>
          <p:cNvPr id="14" name="40cm_R1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80610" y="2930847"/>
            <a:ext cx="3205515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42474-76D7-6C4B-AC4A-D95F98FDC2C3}"/>
              </a:ext>
            </a:extLst>
          </p:cNvPr>
          <p:cNvSpPr txBox="1"/>
          <p:nvPr/>
        </p:nvSpPr>
        <p:spPr>
          <a:xfrm>
            <a:off x="6919705" y="9744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SAND2019-7052 C</a:t>
            </a:r>
          </a:p>
        </p:txBody>
      </p:sp>
    </p:spTree>
    <p:extLst>
      <p:ext uri="{BB962C8B-B14F-4D97-AF65-F5344CB8AC3E}">
        <p14:creationId xmlns:p14="http://schemas.microsoft.com/office/powerpoint/2010/main" val="2493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4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Wind Energy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Low-dissipation methods with suitable nonlinear stabilization operators to perform blade-resolved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 Complex rotating blades, pitching blades, with possible yaw</a:t>
            </a:r>
          </a:p>
          <a:p>
            <a:pPr>
              <a:buFont typeface="Arial" charset="0"/>
              <a:buChar char="•"/>
            </a:pPr>
            <a:r>
              <a:rPr lang="en-US" dirty="0"/>
              <a:t> Transition from low-order (near the blade) to higher-order (in the wake)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8898" y="6211669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Vertical Axis Wind Turbine</a:t>
            </a:r>
          </a:p>
          <a:p>
            <a:pPr algn="ctr"/>
            <a:r>
              <a:rPr lang="en-US" dirty="0"/>
              <a:t>(VAWT)</a:t>
            </a:r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4171" y="3361065"/>
            <a:ext cx="287781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4170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Axis Wind Turbine</a:t>
            </a:r>
          </a:p>
          <a:p>
            <a:pPr algn="ctr"/>
            <a:r>
              <a:rPr lang="en-US" dirty="0"/>
              <a:t>(HAWT)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36" y="1740937"/>
            <a:ext cx="1022900" cy="135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3434" y="2852315"/>
            <a:ext cx="520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Generalized, unstructured, hybrid low-order simulations shown</a:t>
            </a:r>
          </a:p>
        </p:txBody>
      </p:sp>
      <p:pic>
        <p:nvPicPr>
          <p:cNvPr id="12" name="allInOneStricklandGhost.mpg">
            <a:hlinkClick r:id="" action="ppaction://media"/>
            <a:extLst>
              <a:ext uri="{FF2B5EF4-FFF2-40B4-BE49-F238E27FC236}">
                <a16:creationId xmlns:a16="http://schemas.microsoft.com/office/drawing/2014/main" id="{B76AF5C3-40D4-9847-B948-CD52371E4E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7268" y="3361065"/>
            <a:ext cx="472512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2" repeatCount="4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4">
            <a:extLst>
              <a:ext uri="{FF2B5EF4-FFF2-40B4-BE49-F238E27FC236}">
                <a16:creationId xmlns:a16="http://schemas.microsoft.com/office/drawing/2014/main" id="{520CC33F-42B5-604B-9861-0A7679B1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3" y="1307976"/>
            <a:ext cx="4851199" cy="3616358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6BCB-E8C4-8143-A44B-FB5E6319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Abstractions: Polymorphic and Input File-Driven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59A8E-2E13-1D41-86F8-F561344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B1001DB4-61F8-A44C-ADDD-1D6D6618C2B5}"/>
              </a:ext>
            </a:extLst>
          </p:cNvPr>
          <p:cNvSpPr txBox="1">
            <a:spLocks noChangeArrowheads="1"/>
          </p:cNvSpPr>
          <p:nvPr/>
        </p:nvSpPr>
        <p:spPr bwMode="auto">
          <a:xfrm rot="18495161">
            <a:off x="1136562" y="2058011"/>
            <a:ext cx="1379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/>
              <a:t>Domain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0AC40F1C-4D1F-CA4C-9489-E2E11E6B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5" y="1773098"/>
            <a:ext cx="4395737" cy="305902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F9752D1-F0BE-DC4F-AAD1-65734B72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652" y="1380046"/>
            <a:ext cx="239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Time Integration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C7A9724-2833-6E48-9DA0-8B30DDAFB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850" y="2421548"/>
            <a:ext cx="1731962" cy="1978025"/>
          </a:xfrm>
          <a:custGeom>
            <a:avLst/>
            <a:gdLst>
              <a:gd name="T0" fmla="*/ 1515467 w 21600"/>
              <a:gd name="T1" fmla="*/ 989013 h 21600"/>
              <a:gd name="T2" fmla="*/ 865981 w 21600"/>
              <a:gd name="T3" fmla="*/ 1978025 h 21600"/>
              <a:gd name="T4" fmla="*/ 216495 w 21600"/>
              <a:gd name="T5" fmla="*/ 989013 h 21600"/>
              <a:gd name="T6" fmla="*/ 86598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BA7DCE4-1E63-564D-8A7C-34285E1F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0" y="2459648"/>
            <a:ext cx="11689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B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38F7C1F4-95AB-2048-9ACD-BAD2F1B5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00" y="2413610"/>
            <a:ext cx="1966912" cy="1946275"/>
          </a:xfrm>
          <a:prstGeom prst="hexagon">
            <a:avLst>
              <a:gd name="adj" fmla="val 25265"/>
              <a:gd name="vf" fmla="val 11547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21E7B62-C6EB-394E-9740-9C12CCBD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155" y="2383448"/>
            <a:ext cx="115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A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084611B-771C-1741-97AA-0F77D78A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12" y="333765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82DF0886-E27B-6B4F-AA4F-508C565F1430}"/>
              </a:ext>
            </a:extLst>
          </p:cNvPr>
          <p:cNvGrpSpPr>
            <a:grpSpLocks/>
          </p:cNvGrpSpPr>
          <p:nvPr/>
        </p:nvGrpSpPr>
        <p:grpSpPr bwMode="auto">
          <a:xfrm>
            <a:off x="1195296" y="2750160"/>
            <a:ext cx="1100632" cy="615951"/>
            <a:chOff x="3268" y="1172"/>
            <a:chExt cx="622" cy="388"/>
          </a:xfrm>
        </p:grpSpPr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E698FE37-5105-F64E-BF4B-C468258B2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CD21077-CBC1-B148-9D1C-704F75145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sp>
        <p:nvSpPr>
          <p:cNvPr id="19" name="AutoShape 17">
            <a:extLst>
              <a:ext uri="{FF2B5EF4-FFF2-40B4-BE49-F238E27FC236}">
                <a16:creationId xmlns:a16="http://schemas.microsoft.com/office/drawing/2014/main" id="{7E933A26-ADFB-B34D-ACFD-5EEC8F87B048}"/>
              </a:ext>
            </a:extLst>
          </p:cNvPr>
          <p:cNvSpPr>
            <a:spLocks noChangeArrowheads="1"/>
          </p:cNvSpPr>
          <p:nvPr/>
        </p:nvSpPr>
        <p:spPr bwMode="auto">
          <a:xfrm rot="32516">
            <a:off x="2074775" y="4217010"/>
            <a:ext cx="787400" cy="365125"/>
          </a:xfrm>
          <a:prstGeom prst="curvedUpArrow">
            <a:avLst>
              <a:gd name="adj1" fmla="val 43130"/>
              <a:gd name="adj2" fmla="val 86261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F5FABD8D-EF4F-0241-9AD2-C557051CD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862" y="448212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 dirty="0">
                <a:solidFill>
                  <a:schemeClr val="bg1"/>
                </a:solidFill>
              </a:rPr>
              <a:t>Transfer</a:t>
            </a: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13DFF2DC-A2BC-E241-B1CA-CAFB82043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208" y="342742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CB6387F-DA04-D844-A426-18332257202D}"/>
              </a:ext>
            </a:extLst>
          </p:cNvPr>
          <p:cNvGrpSpPr>
            <a:grpSpLocks/>
          </p:cNvGrpSpPr>
          <p:nvPr/>
        </p:nvGrpSpPr>
        <p:grpSpPr bwMode="auto">
          <a:xfrm>
            <a:off x="2550192" y="2839930"/>
            <a:ext cx="1100632" cy="615951"/>
            <a:chOff x="3268" y="1172"/>
            <a:chExt cx="622" cy="388"/>
          </a:xfrm>
        </p:grpSpPr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D60099A1-4626-5F45-BF8F-6B13C24C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8673FC24-E895-B544-828B-4645B138E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6409EA27-DA7A-8441-9252-26E7F06D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7" y="2167807"/>
            <a:ext cx="3116263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5">
            <a:extLst>
              <a:ext uri="{FF2B5EF4-FFF2-40B4-BE49-F238E27FC236}">
                <a16:creationId xmlns:a16="http://schemas.microsoft.com/office/drawing/2014/main" id="{DAD2FF29-BA71-244C-A93F-CC48B489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411" y="1946562"/>
            <a:ext cx="2808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Nonlinear Coupling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1CF240-55CC-6A45-A58B-4498660D829A}"/>
              </a:ext>
            </a:extLst>
          </p:cNvPr>
          <p:cNvSpPr txBox="1"/>
          <p:nvPr/>
        </p:nvSpPr>
        <p:spPr>
          <a:xfrm>
            <a:off x="5235879" y="5349875"/>
            <a:ext cx="36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Operator-split multi-physics</a:t>
            </a:r>
          </a:p>
          <a:p>
            <a:r>
              <a:rPr lang="en-US" dirty="0"/>
              <a:t>Conjugate heat transfer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Fluids Realm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Conduction Realm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D52679-0E0D-2446-A74D-DB32D8A49CBF}"/>
              </a:ext>
            </a:extLst>
          </p:cNvPr>
          <p:cNvSpPr txBox="1"/>
          <p:nvPr/>
        </p:nvSpPr>
        <p:spPr>
          <a:xfrm>
            <a:off x="333154" y="5121230"/>
            <a:ext cx="418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Realm</a:t>
            </a:r>
            <a:r>
              <a:rPr lang="en-US" dirty="0"/>
              <a:t> specifications define the physics and desired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Pre-defined </a:t>
            </a:r>
            <a:r>
              <a:rPr lang="en-US" i="1" dirty="0" err="1"/>
              <a:t>EquationSystems</a:t>
            </a:r>
            <a:r>
              <a:rPr lang="en-US" dirty="0"/>
              <a:t> (segregated or monolithic)</a:t>
            </a:r>
          </a:p>
        </p:txBody>
      </p:sp>
    </p:spTree>
    <p:extLst>
      <p:ext uri="{BB962C8B-B14F-4D97-AF65-F5344CB8AC3E}">
        <p14:creationId xmlns:p14="http://schemas.microsoft.com/office/powerpoint/2010/main" val="13977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4C30-D0D9-D541-94C0-B3C2A475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30K View:  Anatomy of a </a:t>
            </a:r>
            <a:r>
              <a:rPr lang="en-US" dirty="0" err="1"/>
              <a:t>Nalu</a:t>
            </a:r>
            <a:r>
              <a:rPr lang="en-US" dirty="0"/>
              <a:t> Input </a:t>
            </a:r>
            <a:r>
              <a:rPr lang="en-US" dirty="0" err="1"/>
              <a:t>File:YAML-based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E65E7-C4DD-1846-9338-FDABBC15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3A44A-7C11-864B-AE4C-447757E02913}"/>
              </a:ext>
            </a:extLst>
          </p:cNvPr>
          <p:cNvSpPr txBox="1"/>
          <p:nvPr/>
        </p:nvSpPr>
        <p:spPr>
          <a:xfrm>
            <a:off x="795237" y="1038873"/>
            <a:ext cx="3592650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Simulation:</a:t>
            </a:r>
          </a:p>
          <a:p>
            <a:endParaRPr lang="en-US" sz="1400" dirty="0"/>
          </a:p>
          <a:p>
            <a:r>
              <a:rPr lang="en-US" sz="1400" dirty="0" err="1"/>
              <a:t>linear_solvers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transfers:</a:t>
            </a:r>
          </a:p>
          <a:p>
            <a:endParaRPr lang="en-US" sz="1400" dirty="0"/>
          </a:p>
          <a:p>
            <a:r>
              <a:rPr lang="en-US" sz="1400" dirty="0"/>
              <a:t>realms: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realm_heatCond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bc_exposed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solution_options</a:t>
            </a:r>
            <a:r>
              <a:rPr lang="en-US" sz="1400" dirty="0"/>
              <a:t>: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equation_systems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systems:</a:t>
            </a:r>
          </a:p>
          <a:p>
            <a:r>
              <a:rPr lang="en-US" sz="1400" dirty="0"/>
              <a:t>        - </a:t>
            </a:r>
            <a:r>
              <a:rPr lang="en-US" sz="1400" dirty="0" err="1"/>
              <a:t>HeatConduction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output:</a:t>
            </a:r>
          </a:p>
          <a:p>
            <a:r>
              <a:rPr lang="en-US" sz="1400" dirty="0"/>
              <a:t>    restart: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realm_fluids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TimeIntegrators</a:t>
            </a:r>
            <a:r>
              <a:rPr lang="en-US" sz="1400" dirty="0"/>
              <a:t>: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AF43-6FCC-684D-9B83-743291CFA7A7}"/>
              </a:ext>
            </a:extLst>
          </p:cNvPr>
          <p:cNvSpPr txBox="1"/>
          <p:nvPr/>
        </p:nvSpPr>
        <p:spPr>
          <a:xfrm>
            <a:off x="3144033" y="1440493"/>
            <a:ext cx="565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 of sparse </a:t>
            </a:r>
            <a:r>
              <a:rPr lang="en-US" dirty="0" err="1"/>
              <a:t>Trilinos</a:t>
            </a:r>
            <a:r>
              <a:rPr lang="en-US" dirty="0"/>
              <a:t>-based </a:t>
            </a:r>
            <a:r>
              <a:rPr lang="en-US" dirty="0" err="1"/>
              <a:t>precond</a:t>
            </a:r>
            <a:r>
              <a:rPr lang="en-US" dirty="0"/>
              <a:t>/solver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A18-9744-DA4B-ADA1-0E206002B513}"/>
              </a:ext>
            </a:extLst>
          </p:cNvPr>
          <p:cNvSpPr txBox="1"/>
          <p:nvPr/>
        </p:nvSpPr>
        <p:spPr>
          <a:xfrm>
            <a:off x="3569917" y="1876467"/>
            <a:ext cx="42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transfer for multi-physics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A239-5533-CB42-B96C-185349838CB9}"/>
              </a:ext>
            </a:extLst>
          </p:cNvPr>
          <p:cNvSpPr txBox="1"/>
          <p:nvPr/>
        </p:nvSpPr>
        <p:spPr>
          <a:xfrm>
            <a:off x="5085582" y="4561132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23BB0-E28D-E242-B2C1-D4B59DD44D19}"/>
              </a:ext>
            </a:extLst>
          </p:cNvPr>
          <p:cNvSpPr txBox="1"/>
          <p:nvPr/>
        </p:nvSpPr>
        <p:spPr>
          <a:xfrm>
            <a:off x="4672692" y="6488668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integration, e.g., BE, BDF2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D7DB-C56F-C34C-916A-A8443DF6887D}"/>
              </a:ext>
            </a:extLst>
          </p:cNvPr>
          <p:cNvCxnSpPr>
            <a:stCxn id="6" idx="1"/>
          </p:cNvCxnSpPr>
          <p:nvPr/>
        </p:nvCxnSpPr>
        <p:spPr>
          <a:xfrm flipH="1">
            <a:off x="2192055" y="1625159"/>
            <a:ext cx="951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01D78-EF53-744D-88FD-23D5D004F160}"/>
              </a:ext>
            </a:extLst>
          </p:cNvPr>
          <p:cNvCxnSpPr>
            <a:cxnSpLocks/>
          </p:cNvCxnSpPr>
          <p:nvPr/>
        </p:nvCxnSpPr>
        <p:spPr>
          <a:xfrm flipH="1">
            <a:off x="1891430" y="2059996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2BE8B-EC55-0E40-A3FB-737DD9748A54}"/>
              </a:ext>
            </a:extLst>
          </p:cNvPr>
          <p:cNvCxnSpPr>
            <a:cxnSpLocks/>
          </p:cNvCxnSpPr>
          <p:nvPr/>
        </p:nvCxnSpPr>
        <p:spPr>
          <a:xfrm flipH="1">
            <a:off x="2919890" y="6693864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8F36134-D92A-F84B-BCA5-3C5DDD02B2C9}"/>
              </a:ext>
            </a:extLst>
          </p:cNvPr>
          <p:cNvSpPr/>
          <p:nvPr/>
        </p:nvSpPr>
        <p:spPr>
          <a:xfrm>
            <a:off x="4572000" y="3429000"/>
            <a:ext cx="400833" cy="2633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CFD62-6B75-5044-98A7-F5D297F1FEA5}"/>
              </a:ext>
            </a:extLst>
          </p:cNvPr>
          <p:cNvSpPr txBox="1"/>
          <p:nvPr/>
        </p:nvSpPr>
        <p:spPr>
          <a:xfrm>
            <a:off x="4572000" y="24259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YAML enforces strict spacing and ordering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DD6B8-E740-8D45-A5D0-9CCF631D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96" y="2863083"/>
            <a:ext cx="2241807" cy="1425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5BBEE-3BA5-EE43-A63C-859CB7B9AD61}"/>
              </a:ext>
            </a:extLst>
          </p:cNvPr>
          <p:cNvSpPr txBox="1"/>
          <p:nvPr/>
        </p:nvSpPr>
        <p:spPr>
          <a:xfrm>
            <a:off x="5749771" y="4315254"/>
            <a:ext cx="28216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www.democraticunderground.com</a:t>
            </a:r>
            <a:r>
              <a:rPr lang="en-US" sz="800" dirty="0"/>
              <a:t>/10021540110</a:t>
            </a:r>
          </a:p>
        </p:txBody>
      </p:sp>
    </p:spTree>
    <p:extLst>
      <p:ext uri="{BB962C8B-B14F-4D97-AF65-F5344CB8AC3E}">
        <p14:creationId xmlns:p14="http://schemas.microsoft.com/office/powerpoint/2010/main" val="30140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Elements of an Input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D7F8-D96C-A449-9F2E-8F5731045B0F}"/>
              </a:ext>
            </a:extLst>
          </p:cNvPr>
          <p:cNvSpPr txBox="1"/>
          <p:nvPr/>
        </p:nvSpPr>
        <p:spPr>
          <a:xfrm>
            <a:off x="53263" y="1194326"/>
            <a:ext cx="262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systems:</a:t>
            </a:r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LowMachEOM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myLowMach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MixtureFraction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myZ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4C55-78AA-1E40-A01D-FC6C1F2CA996}"/>
              </a:ext>
            </a:extLst>
          </p:cNvPr>
          <p:cNvSpPr txBox="1"/>
          <p:nvPr/>
        </p:nvSpPr>
        <p:spPr>
          <a:xfrm>
            <a:off x="2310162" y="1194326"/>
            <a:ext cx="2778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constant: ic_1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target_name</a:t>
            </a:r>
            <a:r>
              <a:rPr lang="en-US" sz="1400" dirty="0"/>
              <a:t>: [block_1, …]</a:t>
            </a:r>
          </a:p>
          <a:p>
            <a:r>
              <a:rPr lang="en-US" sz="1400" dirty="0"/>
              <a:t>        value:</a:t>
            </a:r>
          </a:p>
          <a:p>
            <a:r>
              <a:rPr lang="en-US" sz="1400" dirty="0"/>
              <a:t>          pressure: 0</a:t>
            </a:r>
          </a:p>
          <a:p>
            <a:r>
              <a:rPr lang="en-US" sz="1400" dirty="0"/>
              <a:t>          velocity: [0.5,0.0]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95D0-DF54-4E43-B268-86357778CA6A}"/>
              </a:ext>
            </a:extLst>
          </p:cNvPr>
          <p:cNvSpPr txBox="1"/>
          <p:nvPr/>
        </p:nvSpPr>
        <p:spPr>
          <a:xfrm>
            <a:off x="268089" y="3528931"/>
            <a:ext cx="33169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1.0</a:t>
            </a:r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1.8e-5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CE625-F2DC-D441-B7DD-4DF2983DAACD}"/>
              </a:ext>
            </a:extLst>
          </p:cNvPr>
          <p:cNvSpPr txBox="1"/>
          <p:nvPr/>
        </p:nvSpPr>
        <p:spPr>
          <a:xfrm>
            <a:off x="5256688" y="1194326"/>
            <a:ext cx="39821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bc_left_inflow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bc_front_wall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open_boundary_condition</a:t>
            </a:r>
            <a:r>
              <a:rPr lang="en-US" sz="1400" dirty="0"/>
              <a:t>: </a:t>
            </a:r>
            <a:r>
              <a:rPr lang="en-US" sz="1400" dirty="0" err="1"/>
              <a:t>bc_right_open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symmetry_boundary_condition</a:t>
            </a:r>
            <a:r>
              <a:rPr lang="en-US" sz="1400" dirty="0"/>
              <a:t>: </a:t>
            </a:r>
            <a:r>
              <a:rPr lang="en-US" sz="1400" dirty="0" err="1"/>
              <a:t>bc_top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nonconformal_boundary_condition</a:t>
            </a:r>
            <a:r>
              <a:rPr lang="en-US" sz="1400" dirty="0"/>
              <a:t>: </a:t>
            </a:r>
            <a:r>
              <a:rPr lang="en-US" sz="1400" dirty="0" err="1"/>
              <a:t>bc_nc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4804-8BB0-EB4B-9971-409B258ABFB7}"/>
              </a:ext>
            </a:extLst>
          </p:cNvPr>
          <p:cNvSpPr txBox="1"/>
          <p:nvPr/>
        </p:nvSpPr>
        <p:spPr>
          <a:xfrm>
            <a:off x="5558980" y="3528931"/>
            <a:ext cx="3227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</a:t>
            </a:r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surface_1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inflow_user_data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velocity: [0.5,0.0,0.0]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6413-60E4-1141-9E8D-93A21B885AFC}"/>
              </a:ext>
            </a:extLst>
          </p:cNvPr>
          <p:cNvSpPr txBox="1"/>
          <p:nvPr/>
        </p:nvSpPr>
        <p:spPr>
          <a:xfrm>
            <a:off x="2492790" y="3528931"/>
            <a:ext cx="33169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</a:t>
            </a:r>
            <a:r>
              <a:rPr lang="en-US" sz="1400" dirty="0" err="1"/>
              <a:t>ideal_gas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polynomial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coefficient_declaration</a:t>
            </a:r>
            <a:r>
              <a:rPr lang="en-US" sz="14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2F948-3483-F741-A245-F4D91C7ECF25}"/>
              </a:ext>
            </a:extLst>
          </p:cNvPr>
          <p:cNvSpPr txBox="1"/>
          <p:nvPr/>
        </p:nvSpPr>
        <p:spPr>
          <a:xfrm>
            <a:off x="5501271" y="4898536"/>
            <a:ext cx="33425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bc_back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dirty="0" err="1"/>
              <a:t>target_name</a:t>
            </a:r>
            <a:r>
              <a:rPr lang="en-US" sz="1400" dirty="0"/>
              <a:t>: surface_7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wall_user_data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user_function_name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</a:t>
            </a:r>
            <a:r>
              <a:rPr lang="en-US" sz="1400" dirty="0" err="1"/>
              <a:t>wind_energy</a:t>
            </a:r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user_function_string_parameters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[mmTop_ss7]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1.0</a:t>
            </a:r>
          </a:p>
        </p:txBody>
      </p:sp>
    </p:spTree>
    <p:extLst>
      <p:ext uri="{BB962C8B-B14F-4D97-AF65-F5344CB8AC3E}">
        <p14:creationId xmlns:p14="http://schemas.microsoft.com/office/powerpoint/2010/main" val="23364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Input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2634B92-DE62-2B4E-9A65-A83C2F89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All input files are part of the </a:t>
            </a:r>
            <a:r>
              <a:rPr lang="en-US" sz="1800" dirty="0" err="1"/>
              <a:t>Nalu</a:t>
            </a:r>
            <a:r>
              <a:rPr lang="en-US" sz="1800" dirty="0"/>
              <a:t> regression test suite: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Mesh files are found under: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/mesh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Formally, /mesh is a git submodule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/>
              <a:t>Test Cases Highlighted:</a:t>
            </a:r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dgNonConformalThreeBlade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fluidsPmrChtPeriodic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/>
              <a:t>Homework #1:</a:t>
            </a:r>
          </a:p>
          <a:p>
            <a:pPr marL="480050" lvl="2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spdomin</a:t>
            </a:r>
            <a:r>
              <a:rPr lang="en-US" sz="1400" dirty="0"/>
              <a:t>/Present/tree/master/standformMe469/</a:t>
            </a:r>
            <a:r>
              <a:rPr lang="en-US" sz="1400" dirty="0" err="1"/>
              <a:t>hwOne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22C5-118A-5743-BCDE-35FBCE4DE8F1}"/>
              </a:ext>
            </a:extLst>
          </p:cNvPr>
          <p:cNvSpPr txBox="1"/>
          <p:nvPr/>
        </p:nvSpPr>
        <p:spPr>
          <a:xfrm>
            <a:off x="1181409" y="4484318"/>
            <a:ext cx="734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run any case that you feel looks interesting to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regression test suite is (mostly) focused on providing code coverage and may not represent “sane” physics-based choices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4336-00B3-B84E-B489-9A319E4212F4}"/>
              </a:ext>
            </a:extLst>
          </p:cNvPr>
          <p:cNvSpPr txBox="1"/>
          <p:nvPr/>
        </p:nvSpPr>
        <p:spPr>
          <a:xfrm>
            <a:off x="450937" y="6050071"/>
            <a:ext cx="825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D33DA3-887E-0243-AA8A-F4CF0E143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6" t="18605" r="15969"/>
          <a:stretch/>
        </p:blipFill>
        <p:spPr>
          <a:xfrm>
            <a:off x="5477475" y="3849259"/>
            <a:ext cx="2068286" cy="1860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48201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Flow past rotating square blades (Re = 10,000)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 with constant properties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Inflow, open, symmetry, DG/CVFEM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AFC6-2AF2-814A-BD73-1B05EABBCA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74" r="15830"/>
          <a:stretch/>
        </p:blipFill>
        <p:spPr>
          <a:xfrm>
            <a:off x="5698878" y="1115842"/>
            <a:ext cx="3211760" cy="2379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716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4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dgNonConformalThreeBlade.i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10" name="dgNonConformalThreeBlade_Z.mp4">
            <a:hlinkClick r:id="" action="ppaction://media"/>
            <a:extLst>
              <a:ext uri="{FF2B5EF4-FFF2-40B4-BE49-F238E27FC236}">
                <a16:creationId xmlns:a16="http://schemas.microsoft.com/office/drawing/2014/main" id="{D142529E-9EC6-9F41-8878-81FF0E149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125" y="3631023"/>
            <a:ext cx="5184328" cy="2686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70700-DDAB-1C46-AEB7-93B06AF90E4C}"/>
              </a:ext>
            </a:extLst>
          </p:cNvPr>
          <p:cNvSpPr txBox="1"/>
          <p:nvPr/>
        </p:nvSpPr>
        <p:spPr>
          <a:xfrm>
            <a:off x="6411712" y="340901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Domino, JCP,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9B837F-6D02-1349-95E3-E48B7284DB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23" t="18561" r="14759"/>
          <a:stretch/>
        </p:blipFill>
        <p:spPr>
          <a:xfrm>
            <a:off x="6755269" y="4482947"/>
            <a:ext cx="2084033" cy="18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4646-4075-6E42-89F3-31B3BCA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97CCE-2F6E-B840-BC59-8201D3F85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E01F-57A5-1343-951A-51DCE994BDA3}"/>
              </a:ext>
            </a:extLst>
          </p:cNvPr>
          <p:cNvSpPr txBox="1"/>
          <p:nvPr/>
        </p:nvSpPr>
        <p:spPr>
          <a:xfrm>
            <a:off x="856811" y="1355306"/>
            <a:ext cx="75296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Time Step Count: 7 Current Time: 0.0127268</a:t>
            </a:r>
          </a:p>
          <a:p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dtN</a:t>
            </a:r>
            <a:r>
              <a:rPr lang="en-US" sz="1200" dirty="0">
                <a:latin typeface="Courier" pitchFamily="2" charset="0"/>
              </a:rPr>
              <a:t>: 0.00266002 dtNm1: 0.00231306 gammas: 1.53488 -2.15 0.615116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Max Courant: 1.54421 Max Reynolds: 236.792 (realm_1)</a:t>
            </a:r>
          </a:p>
          <a:p>
            <a:r>
              <a:rPr lang="en-US" sz="1200" dirty="0">
                <a:latin typeface="Courier" pitchFamily="2" charset="0"/>
              </a:rPr>
              <a:t>   Realm Nonlinear Iteration: 1/1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realm_1::</a:t>
            </a:r>
            <a:r>
              <a:rPr lang="en-US" sz="1200" dirty="0" err="1">
                <a:latin typeface="Courier" pitchFamily="2" charset="0"/>
              </a:rPr>
              <a:t>advance_time_step</a:t>
            </a:r>
            <a:r>
              <a:rPr lang="en-US" sz="1200" dirty="0">
                <a:latin typeface="Courier" pitchFamily="2" charset="0"/>
              </a:rPr>
              <a:t>() </a:t>
            </a:r>
          </a:p>
          <a:p>
            <a:r>
              <a:rPr lang="en-US" sz="1200" dirty="0">
                <a:latin typeface="Courier" pitchFamily="2" charset="0"/>
              </a:rPr>
              <a:t>NLI    Name           Linear </a:t>
            </a:r>
            <a:r>
              <a:rPr lang="en-US" sz="1200" dirty="0" err="1">
                <a:latin typeface="Courier" pitchFamily="2" charset="0"/>
              </a:rPr>
              <a:t>Iter</a:t>
            </a:r>
            <a:r>
              <a:rPr lang="en-US" sz="1200" dirty="0">
                <a:latin typeface="Courier" pitchFamily="2" charset="0"/>
              </a:rPr>
              <a:t>      Linear Res     </a:t>
            </a:r>
            <a:r>
              <a:rPr lang="en-US" sz="1200" dirty="0" err="1">
                <a:latin typeface="Courier" pitchFamily="2" charset="0"/>
              </a:rPr>
              <a:t>NLinear</a:t>
            </a:r>
            <a:r>
              <a:rPr lang="en-US" sz="1200" dirty="0">
                <a:latin typeface="Courier" pitchFamily="2" charset="0"/>
              </a:rPr>
              <a:t> Res    Scaled NLR</a:t>
            </a:r>
          </a:p>
          <a:p>
            <a:r>
              <a:rPr lang="en-US" sz="1200" dirty="0">
                <a:latin typeface="Courier" pitchFamily="2" charset="0"/>
              </a:rPr>
              <a:t>---    ----           -----------      ----------     -----------    ----------</a:t>
            </a:r>
          </a:p>
          <a:p>
            <a:r>
              <a:rPr lang="en-US" sz="1200" dirty="0">
                <a:latin typeface="Courier" pitchFamily="2" charset="0"/>
              </a:rPr>
              <a:t>1/2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4       1.27653e-07    0.000173716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ContinuityEQS</a:t>
            </a:r>
            <a:r>
              <a:rPr lang="en-US" sz="1200" dirty="0">
                <a:latin typeface="Courier" pitchFamily="2" charset="0"/>
              </a:rPr>
              <a:t>          9       5.17721e-06     0.00618278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PNGradPEQS</a:t>
            </a:r>
            <a:r>
              <a:rPr lang="en-US" sz="1200" dirty="0">
                <a:latin typeface="Courier" pitchFamily="2" charset="0"/>
              </a:rPr>
              <a:t>            19        4.2818e-09    2.78318e-06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PNGradUEQS</a:t>
            </a:r>
            <a:r>
              <a:rPr lang="en-US" sz="1200" dirty="0">
                <a:latin typeface="Courier" pitchFamily="2" charset="0"/>
              </a:rPr>
              <a:t>            20       9.70201e-09    5.20951e-06             1</a:t>
            </a:r>
          </a:p>
          <a:p>
            <a:r>
              <a:rPr lang="en-US" sz="1200" dirty="0">
                <a:latin typeface="Courier" pitchFamily="2" charset="0"/>
              </a:rPr>
              <a:t> 1/1            </a:t>
            </a:r>
            <a:r>
              <a:rPr lang="en-US" sz="1200" dirty="0" err="1">
                <a:latin typeface="Courier" pitchFamily="2" charset="0"/>
              </a:rPr>
              <a:t>myZ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MixtureFractionEQS</a:t>
            </a:r>
            <a:r>
              <a:rPr lang="en-US" sz="1200" dirty="0">
                <a:latin typeface="Courier" pitchFamily="2" charset="0"/>
              </a:rPr>
              <a:t>     5       1.31346e-09    6.84724e-06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PNGradZEQS</a:t>
            </a:r>
            <a:r>
              <a:rPr lang="en-US" sz="1200" dirty="0">
                <a:latin typeface="Courier" pitchFamily="2" charset="0"/>
              </a:rPr>
              <a:t>             5       6.33586e-09    3.66957e-06             1</a:t>
            </a:r>
          </a:p>
          <a:p>
            <a:r>
              <a:rPr lang="en-US" sz="1200" dirty="0">
                <a:latin typeface="Courier" pitchFamily="2" charset="0"/>
              </a:rPr>
              <a:t>2/2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5       8.33682e-10    2.23818e-06     0.0128842</a:t>
            </a:r>
          </a:p>
          <a:p>
            <a:r>
              <a:rPr lang="en-US" sz="1200" dirty="0">
                <a:latin typeface="Courier" pitchFamily="2" charset="0"/>
              </a:rPr>
              <a:t>   </a:t>
            </a:r>
          </a:p>
          <a:p>
            <a:r>
              <a:rPr lang="en-US" sz="1200" dirty="0">
                <a:latin typeface="Courier" pitchFamily="2" charset="0"/>
              </a:rPr>
              <a:t>Mass Balance Review:  </a:t>
            </a:r>
          </a:p>
          <a:p>
            <a:r>
              <a:rPr lang="en-US" sz="1200" dirty="0">
                <a:latin typeface="Courier" pitchFamily="2" charset="0"/>
              </a:rPr>
              <a:t>Density accumulation: 0</a:t>
            </a:r>
          </a:p>
          <a:p>
            <a:r>
              <a:rPr lang="en-US" sz="1200" dirty="0">
                <a:latin typeface="Courier" pitchFamily="2" charset="0"/>
              </a:rPr>
              <a:t>Integrated inflow:    -0.375</a:t>
            </a:r>
          </a:p>
          <a:p>
            <a:r>
              <a:rPr lang="en-US" sz="1200" dirty="0">
                <a:latin typeface="Courier" pitchFamily="2" charset="0"/>
              </a:rPr>
              <a:t>Integrated open:      0.3749998354138842</a:t>
            </a:r>
          </a:p>
          <a:p>
            <a:r>
              <a:rPr lang="en-US" sz="1200" dirty="0">
                <a:latin typeface="Courier" pitchFamily="2" charset="0"/>
              </a:rPr>
              <a:t>Total mass closure:   -1.64586e-07</a:t>
            </a:r>
          </a:p>
          <a:p>
            <a:r>
              <a:rPr lang="en-US" sz="1200" dirty="0">
                <a:latin typeface="Courier" pitchFamily="2" charset="0"/>
              </a:rPr>
              <a:t>Mean System Norm: 0.0002458198407611864 7 0.0127268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F2E5A-36DC-2C4C-98F9-DE9734E0FD1A}"/>
              </a:ext>
            </a:extLst>
          </p:cNvPr>
          <p:cNvSpPr txBox="1"/>
          <p:nvPr/>
        </p:nvSpPr>
        <p:spPr>
          <a:xfrm>
            <a:off x="5636711" y="10600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g</a:t>
            </a:r>
            <a:r>
              <a:rPr lang="en-US" baseline="-25000" dirty="0" err="1"/>
              <a:t>i</a:t>
            </a:r>
            <a:r>
              <a:rPr lang="en-US" dirty="0"/>
              <a:t> for BDF2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D5B0E-09A3-944D-8C33-902D2153F941}"/>
              </a:ext>
            </a:extLst>
          </p:cNvPr>
          <p:cNvCxnSpPr>
            <a:cxnSpLocks/>
          </p:cNvCxnSpPr>
          <p:nvPr/>
        </p:nvCxnSpPr>
        <p:spPr>
          <a:xfrm flipH="1">
            <a:off x="4872624" y="1261904"/>
            <a:ext cx="764087" cy="33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948FC9-0E7B-2648-AB55-73ED5E4741E2}"/>
              </a:ext>
            </a:extLst>
          </p:cNvPr>
          <p:cNvSpPr txBox="1"/>
          <p:nvPr/>
        </p:nvSpPr>
        <p:spPr>
          <a:xfrm>
            <a:off x="2779114" y="8611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t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8950F-1025-0240-A9F1-48FFEC467B27}"/>
              </a:ext>
            </a:extLst>
          </p:cNvPr>
          <p:cNvCxnSpPr>
            <a:cxnSpLocks/>
          </p:cNvCxnSpPr>
          <p:nvPr/>
        </p:nvCxnSpPr>
        <p:spPr>
          <a:xfrm flipH="1">
            <a:off x="2009424" y="1244726"/>
            <a:ext cx="769690" cy="81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F35C3-3120-9E44-AB18-AAA3AA7C2904}"/>
              </a:ext>
            </a:extLst>
          </p:cNvPr>
          <p:cNvCxnSpPr>
            <a:cxnSpLocks/>
          </p:cNvCxnSpPr>
          <p:nvPr/>
        </p:nvCxnSpPr>
        <p:spPr>
          <a:xfrm flipH="1" flipV="1">
            <a:off x="3965936" y="2115911"/>
            <a:ext cx="521754" cy="3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42C05-237B-D541-9738-4BCCBE6FE636}"/>
              </a:ext>
            </a:extLst>
          </p:cNvPr>
          <p:cNvSpPr txBox="1"/>
          <p:nvPr/>
        </p:nvSpPr>
        <p:spPr>
          <a:xfrm>
            <a:off x="4621623" y="2245383"/>
            <a:ext cx="10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 </a:t>
            </a:r>
            <a:r>
              <a:rPr lang="en-US" dirty="0"/>
              <a:t>U L / </a:t>
            </a:r>
            <a:r>
              <a:rPr lang="en-US" dirty="0">
                <a:latin typeface="Symbol" pitchFamily="2" charset="2"/>
              </a:rPr>
              <a:t>m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495943-0C3C-5349-81BD-BC413E72E17A}"/>
              </a:ext>
            </a:extLst>
          </p:cNvPr>
          <p:cNvCxnSpPr>
            <a:cxnSpLocks/>
          </p:cNvCxnSpPr>
          <p:nvPr/>
        </p:nvCxnSpPr>
        <p:spPr>
          <a:xfrm flipV="1">
            <a:off x="487466" y="3217376"/>
            <a:ext cx="327845" cy="4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5A6ED-E4CF-CE4B-B02B-8F4102A06AF0}"/>
              </a:ext>
            </a:extLst>
          </p:cNvPr>
          <p:cNvSpPr txBox="1"/>
          <p:nvPr/>
        </p:nvSpPr>
        <p:spPr>
          <a:xfrm>
            <a:off x="50104" y="3657600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nonlinear</a:t>
            </a:r>
          </a:p>
          <a:p>
            <a:pPr algn="ctr"/>
            <a:r>
              <a:rPr lang="en-US" dirty="0"/>
              <a:t>iterations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544080-3C81-4846-9A04-876A948A9993}"/>
              </a:ext>
            </a:extLst>
          </p:cNvPr>
          <p:cNvCxnSpPr>
            <a:cxnSpLocks/>
          </p:cNvCxnSpPr>
          <p:nvPr/>
        </p:nvCxnSpPr>
        <p:spPr>
          <a:xfrm flipH="1">
            <a:off x="2779114" y="3353413"/>
            <a:ext cx="840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06DDD5-4E6F-7840-A6E6-D20C39971FE2}"/>
              </a:ext>
            </a:extLst>
          </p:cNvPr>
          <p:cNvSpPr txBox="1"/>
          <p:nvPr/>
        </p:nvSpPr>
        <p:spPr>
          <a:xfrm>
            <a:off x="3723603" y="312113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16C6B-D8FC-5E48-AF95-DE7AE9FD5BF0}"/>
              </a:ext>
            </a:extLst>
          </p:cNvPr>
          <p:cNvSpPr txBox="1"/>
          <p:nvPr/>
        </p:nvSpPr>
        <p:spPr>
          <a:xfrm>
            <a:off x="4935752" y="5645268"/>
            <a:ext cx="91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262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27025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Uniformly emitting/absorbing participating media radiation (PMR) conjugate heat transfer (CHT) with buoyancy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633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8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fluidsPmrChtPeriodic.i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E682A-E1A1-D94B-843C-E6667BD7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6" y="3941447"/>
            <a:ext cx="4543698" cy="244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3A087-D49B-1842-99CC-A5DF6349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8" y="832210"/>
            <a:ext cx="3338150" cy="31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059838-5829-224C-AA3E-2AC8CF9A18C6}"/>
              </a:ext>
            </a:extLst>
          </p:cNvPr>
          <p:cNvSpPr txBox="1"/>
          <p:nvPr/>
        </p:nvSpPr>
        <p:spPr>
          <a:xfrm>
            <a:off x="6077089" y="4148061"/>
            <a:ext cx="226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Stark#, </a:t>
            </a:r>
            <a:r>
              <a:rPr lang="en-US" dirty="0" err="1"/>
              <a:t>cond</a:t>
            </a:r>
            <a:r>
              <a:rPr lang="en-US" dirty="0"/>
              <a:t>/rad </a:t>
            </a:r>
          </a:p>
          <a:p>
            <a:pPr algn="ctr"/>
            <a:r>
              <a:rPr lang="en-US" dirty="0" err="1"/>
              <a:t>Sk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 m</a:t>
            </a:r>
            <a:r>
              <a:rPr lang="en-US" dirty="0"/>
              <a:t> / </a:t>
            </a:r>
            <a:r>
              <a:rPr lang="en-US" dirty="0">
                <a:latin typeface="Symbol" pitchFamily="2" charset="2"/>
              </a:rPr>
              <a:t>s </a:t>
            </a:r>
            <a:r>
              <a:rPr lang="en-US" dirty="0"/>
              <a:t>T</a:t>
            </a:r>
            <a:r>
              <a:rPr lang="en-US" baseline="-25000" dirty="0"/>
              <a:t>i</a:t>
            </a:r>
            <a:r>
              <a:rPr lang="en-US" baseline="30000" dirty="0"/>
              <a:t>3 </a:t>
            </a:r>
            <a:r>
              <a:rPr lang="en-US" dirty="0"/>
              <a:t>~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3901-8903-0444-8BFD-622EACFF71A4}"/>
              </a:ext>
            </a:extLst>
          </p:cNvPr>
          <p:cNvSpPr txBox="1"/>
          <p:nvPr/>
        </p:nvSpPr>
        <p:spPr>
          <a:xfrm>
            <a:off x="5573618" y="4955257"/>
            <a:ext cx="357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Rayleigh#,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ThermalDiff</a:t>
            </a:r>
            <a:r>
              <a:rPr lang="en-US" dirty="0"/>
              <a:t>/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Conv</a:t>
            </a:r>
            <a:endParaRPr lang="en-US" baseline="30000" dirty="0"/>
          </a:p>
          <a:p>
            <a:r>
              <a:rPr lang="en-US" dirty="0"/>
              <a:t> Ra = g </a:t>
            </a:r>
            <a:r>
              <a:rPr lang="en-US" dirty="0">
                <a:latin typeface="Symbol" pitchFamily="2" charset="2"/>
              </a:rPr>
              <a:t>b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– T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)</a:t>
            </a:r>
            <a:r>
              <a:rPr lang="en-US" dirty="0"/>
              <a:t> L / </a:t>
            </a:r>
            <a:r>
              <a:rPr lang="en-US" dirty="0" err="1"/>
              <a:t>Pr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a</a:t>
            </a:r>
            <a:r>
              <a:rPr lang="en-US" baseline="30000" dirty="0">
                <a:latin typeface="Symbol" pitchFamily="2" charset="2"/>
              </a:rPr>
              <a:t>2</a:t>
            </a:r>
            <a:r>
              <a:rPr lang="en-US" dirty="0"/>
              <a:t> ~ 2e6 </a:t>
            </a:r>
          </a:p>
        </p:txBody>
      </p:sp>
    </p:spTree>
    <p:extLst>
      <p:ext uri="{BB962C8B-B14F-4D97-AF65-F5344CB8AC3E}">
        <p14:creationId xmlns:p14="http://schemas.microsoft.com/office/powerpoint/2010/main" val="16542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</a:t>
            </a:r>
            <a:r>
              <a:rPr lang="en-US" dirty="0" err="1"/>
              <a:t>Numerics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STK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Laminar Pipe Flow: Specified Pressure Drop for Re</a:t>
            </a:r>
            <a:r>
              <a:rPr lang="en-US" baseline="30000" dirty="0">
                <a:latin typeface="Symbol" pitchFamily="2" charset="2"/>
              </a:rPr>
              <a:t>t</a:t>
            </a:r>
            <a:r>
              <a:rPr lang="en-US" dirty="0"/>
              <a:t>= 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26860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Laminar pipe flow (specified pressure drop)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open (pressure specified)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0.2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Uc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76350"/>
            <a:ext cx="3437846" cy="2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Nalu’s</a:t>
            </a:r>
            <a:r>
              <a:rPr lang="en-US" dirty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Funded through ASC, ECP, A2e, ASCR, and LDRD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Technology Provided to </a:t>
            </a:r>
            <a:r>
              <a:rPr lang="en-US" dirty="0" err="1"/>
              <a:t>Nalu</a:t>
            </a:r>
            <a:r>
              <a:rPr lang="en-US" dirty="0"/>
              <a:t> Origination:</a:t>
            </a:r>
            <a:br>
              <a:rPr lang="en-US" dirty="0"/>
            </a:br>
            <a:r>
              <a:rPr lang="en-US" dirty="0"/>
              <a:t>Advanced Simulation and Computing Sierra/Fuego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Use-case characterized by a highly </a:t>
            </a:r>
            <a:r>
              <a:rPr lang="en-US" dirty="0" err="1"/>
              <a:t>sooting</a:t>
            </a:r>
            <a:r>
              <a:rPr lang="en-US" dirty="0"/>
              <a:t>, turbulent, reacting flow with Participating Media Radiation (PMR), Conjugate Heat Transfer (CHT), and propellant multi-physics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Complex geometry has driven a generalized, hybrid unstructured discretization approach supporting Hex8, Tet4, Wedge6, and Pyramid5 elements in addition to arbitrary promotion of Hex8 to Hex27, Hex64, etc.</a:t>
            </a:r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0223"/>
            <a:ext cx="2286000" cy="1621380"/>
          </a:xfrm>
          <a:prstGeom prst="rect">
            <a:avLst/>
          </a:prstGeom>
        </p:spPr>
      </p:pic>
      <p:pic>
        <p:nvPicPr>
          <p:cNvPr id="22" name="fireAbov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0086" r="35813"/>
          <a:stretch/>
        </p:blipFill>
        <p:spPr>
          <a:xfrm>
            <a:off x="3220354" y="2657841"/>
            <a:ext cx="2286000" cy="1400612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3102347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3022010"/>
            <a:ext cx="1933182" cy="1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Beyond 32-bit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Next Generation Platforms were advocated to overcome poor MPI scaling and power needs to support </a:t>
            </a:r>
            <a:r>
              <a:rPr lang="en-US" dirty="0" err="1"/>
              <a:t>Exascale</a:t>
            </a:r>
            <a:r>
              <a:rPr lang="en-US" dirty="0"/>
              <a:t> computing (10</a:t>
            </a:r>
            <a:r>
              <a:rPr lang="en-US" baseline="30000" dirty="0"/>
              <a:t>18</a:t>
            </a:r>
            <a:r>
              <a:rPr lang="en-US" dirty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Platform architectures are not yet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)</a:t>
            </a:r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Sierra Toolkit/</a:t>
            </a:r>
            <a:r>
              <a:rPr lang="en-US" sz="2800" dirty="0" err="1">
                <a:latin typeface="+mj-lt"/>
                <a:cs typeface="Lucida Sans Unicode"/>
              </a:rPr>
              <a:t>Trilinos</a:t>
            </a:r>
            <a:r>
              <a:rPr lang="en-US" sz="2800" dirty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1350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Investments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Physics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Open-Source BSD-clause 3 Distribution Policy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Philosophy: Open-source collaborations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0DDB2-46B2-F346-860A-621BB9873C2C}"/>
              </a:ext>
            </a:extLst>
          </p:cNvPr>
          <p:cNvSpPr txBox="1"/>
          <p:nvPr/>
        </p:nvSpPr>
        <p:spPr>
          <a:xfrm>
            <a:off x="4517594" y="6513534"/>
            <a:ext cx="1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(soon)</a:t>
            </a:r>
          </a:p>
        </p:txBody>
      </p:sp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time-history of the </a:t>
            </a:r>
            <a:r>
              <a:rPr lang="en-US" dirty="0" err="1"/>
              <a:t>Nalu</a:t>
            </a:r>
            <a:r>
              <a:rPr lang="en-US" dirty="0"/>
              <a:t> code base:</a:t>
            </a:r>
          </a:p>
          <a:p>
            <a:pPr>
              <a:buFont typeface="Arial" charset="0"/>
              <a:buChar char="•"/>
            </a:pPr>
            <a:r>
              <a:rPr lang="en-US" dirty="0"/>
              <a:t> By CFD standards, this is a relatively new code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9FC8D-58F3-7D41-AC99-3A79FAC50E63}"/>
              </a:ext>
            </a:extLst>
          </p:cNvPr>
          <p:cNvSpPr/>
          <p:nvPr/>
        </p:nvSpPr>
        <p:spPr>
          <a:xfrm>
            <a:off x="1252602" y="2605414"/>
            <a:ext cx="1828801" cy="638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Sierra/</a:t>
            </a:r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C42E6-6AAD-374D-A3D8-510F928D972C}"/>
              </a:ext>
            </a:extLst>
          </p:cNvPr>
          <p:cNvCxnSpPr>
            <a:cxnSpLocks/>
          </p:cNvCxnSpPr>
          <p:nvPr/>
        </p:nvCxnSpPr>
        <p:spPr>
          <a:xfrm>
            <a:off x="3231715" y="2918564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1A7FC-3027-8941-9C8C-E532A77357AD}"/>
              </a:ext>
            </a:extLst>
          </p:cNvPr>
          <p:cNvSpPr/>
          <p:nvPr/>
        </p:nvSpPr>
        <p:spPr>
          <a:xfrm>
            <a:off x="4709785" y="2627335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C9C0-519E-5246-9943-08973BDF562A}"/>
              </a:ext>
            </a:extLst>
          </p:cNvPr>
          <p:cNvSpPr txBox="1"/>
          <p:nvPr/>
        </p:nvSpPr>
        <p:spPr>
          <a:xfrm>
            <a:off x="3182452" y="254923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 License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A119E-2A43-6C47-9078-FC67F3F5EA7B}"/>
              </a:ext>
            </a:extLst>
          </p:cNvPr>
          <p:cNvSpPr/>
          <p:nvPr/>
        </p:nvSpPr>
        <p:spPr>
          <a:xfrm>
            <a:off x="1252602" y="4049282"/>
            <a:ext cx="1828801" cy="6388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2213F-6DBD-C44C-AC39-05F511005938}"/>
              </a:ext>
            </a:extLst>
          </p:cNvPr>
          <p:cNvCxnSpPr>
            <a:cxnSpLocks/>
          </p:cNvCxnSpPr>
          <p:nvPr/>
        </p:nvCxnSpPr>
        <p:spPr>
          <a:xfrm>
            <a:off x="2167002" y="3328793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D8523-8ABB-0D47-875D-3C6C5E2E1608}"/>
              </a:ext>
            </a:extLst>
          </p:cNvPr>
          <p:cNvSpPr txBox="1"/>
          <p:nvPr/>
        </p:nvSpPr>
        <p:spPr>
          <a:xfrm>
            <a:off x="23661" y="3315645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</a:t>
            </a:r>
          </a:p>
          <a:p>
            <a:pPr algn="ctr"/>
            <a:r>
              <a:rPr lang="en-US" dirty="0"/>
              <a:t>BSD License (2014)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04A0C-A95D-FE4B-A666-91E50C4B5F9A}"/>
              </a:ext>
            </a:extLst>
          </p:cNvPr>
          <p:cNvCxnSpPr>
            <a:cxnSpLocks/>
          </p:cNvCxnSpPr>
          <p:nvPr/>
        </p:nvCxnSpPr>
        <p:spPr>
          <a:xfrm>
            <a:off x="3231715" y="4349906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B98FA-CC04-EA48-8B73-C99830D89BC6}"/>
              </a:ext>
            </a:extLst>
          </p:cNvPr>
          <p:cNvSpPr/>
          <p:nvPr/>
        </p:nvSpPr>
        <p:spPr>
          <a:xfrm>
            <a:off x="4709785" y="4058677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64090-76DD-8544-A81D-9A8C915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4" y="4144793"/>
            <a:ext cx="540657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C2735-48E9-B64B-BC2A-839D5AED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70" y="4144793"/>
            <a:ext cx="341971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25940-C677-6B4A-AFE1-9B6D288A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4144793"/>
            <a:ext cx="3048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BA3302-A321-C84A-A780-EA36AE32FB18}"/>
              </a:ext>
            </a:extLst>
          </p:cNvPr>
          <p:cNvSpPr txBox="1"/>
          <p:nvPr/>
        </p:nvSpPr>
        <p:spPr>
          <a:xfrm>
            <a:off x="2971761" y="437852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 </a:t>
            </a:r>
          </a:p>
          <a:p>
            <a:pPr algn="ctr"/>
            <a:r>
              <a:rPr lang="en-US" dirty="0"/>
              <a:t>academic partners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AE03-5121-894D-8F0D-C986A7F5FB79}"/>
              </a:ext>
            </a:extLst>
          </p:cNvPr>
          <p:cNvSpPr/>
          <p:nvPr/>
        </p:nvSpPr>
        <p:spPr>
          <a:xfrm>
            <a:off x="1270824" y="5592153"/>
            <a:ext cx="1828801" cy="6388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r>
              <a:rPr lang="en-US" dirty="0"/>
              <a:t>-Wind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D3CD-5BBC-9945-B8F7-189724BF6DA3}"/>
              </a:ext>
            </a:extLst>
          </p:cNvPr>
          <p:cNvCxnSpPr>
            <a:cxnSpLocks/>
          </p:cNvCxnSpPr>
          <p:nvPr/>
        </p:nvCxnSpPr>
        <p:spPr>
          <a:xfrm>
            <a:off x="2185224" y="4871664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0ED948-D365-C545-BB4A-7F4A6A2B638A}"/>
              </a:ext>
            </a:extLst>
          </p:cNvPr>
          <p:cNvSpPr txBox="1"/>
          <p:nvPr/>
        </p:nvSpPr>
        <p:spPr>
          <a:xfrm>
            <a:off x="0" y="5052792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ECP </a:t>
            </a:r>
            <a:r>
              <a:rPr lang="en-US" dirty="0" err="1"/>
              <a:t>ExaWind</a:t>
            </a:r>
            <a:r>
              <a:rPr lang="en-US" dirty="0"/>
              <a:t> (2018)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B5532-4CED-BE4B-8F3C-1C1CD5DA81AD}"/>
              </a:ext>
            </a:extLst>
          </p:cNvPr>
          <p:cNvSpPr txBox="1"/>
          <p:nvPr/>
        </p:nvSpPr>
        <p:spPr>
          <a:xfrm>
            <a:off x="3160011" y="5726621"/>
            <a:ext cx="542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Open-source: SNL, NREL, ORNL, UT joint copyright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8F1BC0-FD89-AA4A-BBF0-D8F82196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5" r="27246"/>
          <a:stretch/>
        </p:blipFill>
        <p:spPr>
          <a:xfrm>
            <a:off x="5408941" y="2712070"/>
            <a:ext cx="302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err="1"/>
              <a:t>Discretizations</a:t>
            </a:r>
            <a:r>
              <a:rPr lang="en-US" dirty="0"/>
              <a:t>: CVFEM/FEM/EBVC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core discretization used in the low Mach code base has been the Control Volume Finite Element Method,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Finite Element Method and Edge-based Vertex-Centered, EBVC, are also supported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Research Platform to Evaluate Higher-Order Methods on Next Generation Platforms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the cost of parallel assembly increases, should we strive to perform more local work? Higher-order achieves this design-point (at the cost of a larger memory footprint)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Dual-volume </a:t>
            </a:r>
          </a:p>
          <a:p>
            <a:pPr algn="ctr"/>
            <a:r>
              <a:rPr lang="en-US" dirty="0"/>
              <a:t>for promoted quad4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3950</TotalTime>
  <Words>1917</Words>
  <Application>Microsoft Macintosh PowerPoint</Application>
  <PresentationFormat>On-screen Show (4:3)</PresentationFormat>
  <Paragraphs>366</Paragraphs>
  <Slides>22</Slides>
  <Notes>2</Notes>
  <HiddenSlides>0</HiddenSlides>
  <MMClips>12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Courier</vt:lpstr>
      <vt:lpstr>Garamond</vt:lpstr>
      <vt:lpstr>Gill Sans MT</vt:lpstr>
      <vt:lpstr>Lucida Sans Unicode</vt:lpstr>
      <vt:lpstr>Symbol</vt:lpstr>
      <vt:lpstr>Trebuchet MS</vt:lpstr>
      <vt:lpstr>Wingdings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Supported Physics</vt:lpstr>
      <vt:lpstr>Developed Open-Source BSD-clause 3 Distribution Policy</vt:lpstr>
      <vt:lpstr>Nalu History</vt:lpstr>
      <vt:lpstr>Supported Discretizations: CVFEM/FEM/EBVC</vt:lpstr>
      <vt:lpstr>Scientific Research Platform to Evaluate Higher-Order Methods on Next Generation Platforms</vt:lpstr>
      <vt:lpstr>Several Multi-physics Flow Examples</vt:lpstr>
      <vt:lpstr>Evolution of a Mindset….. Modeling Whirling-like Flow</vt:lpstr>
      <vt:lpstr>Unique Wind Energy Needs</vt:lpstr>
      <vt:lpstr>Nalu Abstractions: Polymorphic and Input File-Driven</vt:lpstr>
      <vt:lpstr>30K View:  Anatomy of a Nalu Input File:YAML-based</vt:lpstr>
      <vt:lpstr>High-Level Elements of an Input File</vt:lpstr>
      <vt:lpstr>Test Case Input Files</vt:lpstr>
      <vt:lpstr>Nalu/reg_tests/test_files/dgNonConformalThreeBlade</vt:lpstr>
      <vt:lpstr>Nalu/reg_tests/test_files/dgNonConformalThreeBlade</vt:lpstr>
      <vt:lpstr>Nalu/reg_tests/test_files/fluidsPmrChtPeriodic</vt:lpstr>
      <vt:lpstr>Nalu/reg_tests/test_files/fluidsPmrChtPeriodic</vt:lpstr>
      <vt:lpstr>Laminar Pipe Flow: Specified Pressure Drop for Ret= 10</vt:lpstr>
      <vt:lpstr>Nalu Overview: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137</cp:revision>
  <cp:lastPrinted>2018-04-25T01:24:59Z</cp:lastPrinted>
  <dcterms:created xsi:type="dcterms:W3CDTF">2017-10-14T01:15:26Z</dcterms:created>
  <dcterms:modified xsi:type="dcterms:W3CDTF">2021-04-05T18:22:09Z</dcterms:modified>
</cp:coreProperties>
</file>